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429" r:id="rId3"/>
    <p:sldId id="430" r:id="rId4"/>
    <p:sldId id="382" r:id="rId5"/>
    <p:sldId id="323" r:id="rId6"/>
    <p:sldId id="332" r:id="rId7"/>
    <p:sldId id="342" r:id="rId8"/>
    <p:sldId id="314" r:id="rId9"/>
    <p:sldId id="622" r:id="rId10"/>
    <p:sldId id="62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9C9A"/>
    <a:srgbClr val="006431"/>
    <a:srgbClr val="008000"/>
    <a:srgbClr val="FDE3BA"/>
    <a:srgbClr val="FFFF66"/>
    <a:srgbClr val="CCCC00"/>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50" autoAdjust="0"/>
    <p:restoredTop sz="88676" autoAdjust="0"/>
  </p:normalViewPr>
  <p:slideViewPr>
    <p:cSldViewPr snapToGrid="0">
      <p:cViewPr varScale="1">
        <p:scale>
          <a:sx n="73" d="100"/>
          <a:sy n="73" d="100"/>
        </p:scale>
        <p:origin x="101"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750D2-DCC2-4E0D-B20D-34376C6EACC6}"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00509-4AFA-49B0-BC76-BB5C36A7ADB8}" type="slidenum">
              <a:rPr lang="en-US" smtClean="0"/>
              <a:t>‹#›</a:t>
            </a:fld>
            <a:endParaRPr lang="en-US"/>
          </a:p>
        </p:txBody>
      </p:sp>
    </p:spTree>
    <p:extLst>
      <p:ext uri="{BB962C8B-B14F-4D97-AF65-F5344CB8AC3E}">
        <p14:creationId xmlns:p14="http://schemas.microsoft.com/office/powerpoint/2010/main" val="3481343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1</a:t>
            </a:fld>
            <a:endParaRPr lang="en-US"/>
          </a:p>
        </p:txBody>
      </p:sp>
    </p:spTree>
    <p:extLst>
      <p:ext uri="{BB962C8B-B14F-4D97-AF65-F5344CB8AC3E}">
        <p14:creationId xmlns:p14="http://schemas.microsoft.com/office/powerpoint/2010/main" val="1878475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2</a:t>
            </a:fld>
            <a:endParaRPr lang="en-US"/>
          </a:p>
        </p:txBody>
      </p:sp>
    </p:spTree>
    <p:extLst>
      <p:ext uri="{BB962C8B-B14F-4D97-AF65-F5344CB8AC3E}">
        <p14:creationId xmlns:p14="http://schemas.microsoft.com/office/powerpoint/2010/main" val="232253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00509-4AFA-49B0-BC76-BB5C36A7ADB8}" type="slidenum">
              <a:rPr lang="en-US" smtClean="0"/>
              <a:t>3</a:t>
            </a:fld>
            <a:endParaRPr lang="en-US"/>
          </a:p>
        </p:txBody>
      </p:sp>
    </p:spTree>
    <p:extLst>
      <p:ext uri="{BB962C8B-B14F-4D97-AF65-F5344CB8AC3E}">
        <p14:creationId xmlns:p14="http://schemas.microsoft.com/office/powerpoint/2010/main" val="1722381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Proportion of Allocations by Water Source and County.  In general, surface water is the primary source in eastern Kansas (blue) and with groundwater in western Kansas (red).  The gray shaded area in western and south-central Kansas is the primary saturated extent of the High Plains (HPA) aquifer.  The HPA is the primary water source for virtually all uses in this area. </a:t>
            </a:r>
          </a:p>
          <a:p>
            <a:endParaRPr lang="en-US" dirty="0"/>
          </a:p>
        </p:txBody>
      </p:sp>
      <p:sp>
        <p:nvSpPr>
          <p:cNvPr id="4" name="Slide Number Placeholder 3"/>
          <p:cNvSpPr>
            <a:spLocks noGrp="1"/>
          </p:cNvSpPr>
          <p:nvPr>
            <p:ph type="sldNum" sz="quarter" idx="10"/>
          </p:nvPr>
        </p:nvSpPr>
        <p:spPr/>
        <p:txBody>
          <a:bodyPr/>
          <a:lstStyle/>
          <a:p>
            <a:fld id="{35C00509-4AFA-49B0-BC76-BB5C36A7ADB8}" type="slidenum">
              <a:rPr lang="en-US" smtClean="0"/>
              <a:t>4</a:t>
            </a:fld>
            <a:endParaRPr lang="en-US"/>
          </a:p>
        </p:txBody>
      </p:sp>
    </p:spTree>
    <p:extLst>
      <p:ext uri="{BB962C8B-B14F-4D97-AF65-F5344CB8AC3E}">
        <p14:creationId xmlns:p14="http://schemas.microsoft.com/office/powerpoint/2010/main" val="319484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KDA-DWR</a:t>
            </a:r>
            <a:r>
              <a:rPr lang="en-US" sz="1000" baseline="0" dirty="0"/>
              <a:t> is charged with administrating the Kansas Water Appropriation Act which requires non-domestic uses of water to obtain a water right / permit.  The map shows groundwater-based water rights in red with surface water-based rights in  blue.  Data on water rights can be obtained online through the WIMAS website at http://hercules.kgs.ku.edu/geohydro/wimas/index.cfm. </a:t>
            </a:r>
          </a:p>
          <a:p>
            <a:endParaRPr lang="en-US" sz="1000" baseline="0" dirty="0"/>
          </a:p>
          <a:p>
            <a:r>
              <a:rPr lang="en-US" sz="1000" baseline="0" dirty="0"/>
              <a:t>Kansas is unique compared to other western states in that water right holders are required to submit annual water use reports.  In the HPA, over 95% of the water right wells have totalized flowmeters installed.</a:t>
            </a:r>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5</a:t>
            </a:fld>
            <a:endParaRPr lang="en-US"/>
          </a:p>
        </p:txBody>
      </p:sp>
    </p:spTree>
    <p:extLst>
      <p:ext uri="{BB962C8B-B14F-4D97-AF65-F5344CB8AC3E}">
        <p14:creationId xmlns:p14="http://schemas.microsoft.com/office/powerpoint/2010/main" val="10567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Measured depth to groundwater can be obtained online</a:t>
            </a:r>
            <a:r>
              <a:rPr lang="en-US" sz="1000" baseline="0" dirty="0"/>
              <a:t> from the </a:t>
            </a:r>
            <a:r>
              <a:rPr lang="en-US" altLang="en-US" sz="1000" dirty="0"/>
              <a:t>KGS WIZARD database at http://www.kgs.ku.edu/Magellan/WaterLevels/index.html.  WIZARD contains data collected from a local, state, and federal</a:t>
            </a:r>
            <a:r>
              <a:rPr lang="en-US" altLang="en-US" sz="1000" baseline="0" dirty="0"/>
              <a:t> agency with the black dots indicating wells measured at some point over the last 20 year.  The red stars represent wells included in the Kansas Cooperative Water-Level Measurement Network where each winter, the KGS and KDA-DWR measure roughly 1400 wells to assess regional trends and conditions in the High Plains aquifer region.</a:t>
            </a:r>
            <a:endParaRPr lang="en-US" altLang="en-US" sz="1000" dirty="0"/>
          </a:p>
          <a:p>
            <a:endParaRPr lang="en-US" dirty="0"/>
          </a:p>
        </p:txBody>
      </p:sp>
      <p:sp>
        <p:nvSpPr>
          <p:cNvPr id="4" name="Slide Number Placeholder 3"/>
          <p:cNvSpPr>
            <a:spLocks noGrp="1"/>
          </p:cNvSpPr>
          <p:nvPr>
            <p:ph type="sldNum" sz="quarter" idx="10"/>
          </p:nvPr>
        </p:nvSpPr>
        <p:spPr/>
        <p:txBody>
          <a:bodyPr/>
          <a:lstStyle/>
          <a:p>
            <a:fld id="{35C00509-4AFA-49B0-BC76-BB5C36A7ADB8}" type="slidenum">
              <a:rPr lang="en-US" smtClean="0"/>
              <a:t>6</a:t>
            </a:fld>
            <a:endParaRPr lang="en-US"/>
          </a:p>
        </p:txBody>
      </p:sp>
    </p:spTree>
    <p:extLst>
      <p:ext uri="{BB962C8B-B14F-4D97-AF65-F5344CB8AC3E}">
        <p14:creationId xmlns:p14="http://schemas.microsoft.com/office/powerpoint/2010/main" val="625123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7</a:t>
            </a:fld>
            <a:endParaRPr lang="en-US"/>
          </a:p>
        </p:txBody>
      </p:sp>
    </p:spTree>
    <p:extLst>
      <p:ext uri="{BB962C8B-B14F-4D97-AF65-F5344CB8AC3E}">
        <p14:creationId xmlns:p14="http://schemas.microsoft.com/office/powerpoint/2010/main" val="273873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map on the left is an animation of water</a:t>
            </a:r>
            <a:r>
              <a:rPr lang="en-US" sz="1000" baseline="0" dirty="0"/>
              <a:t> level changes across the HPA region.  Groundwater declines are more prevalent in Ogallala portion of the HPA where annual pumping typically exceeds natural recharge rates.  Rainfall, especially over the growing season from April to September, greatly effects groundwater pumping, which in turn, has the greatest influence on decline rates in the Ogallala.  The map on the right shows the density of average reported groundwater usage over the HPA.  Areas of high water use often correspond to areas of greater groundwater declines.  The question is- how far out of proportion is water use versus water declines (e.g., “whack”)?</a:t>
            </a:r>
            <a:endParaRPr lang="en-US" sz="1000" dirty="0"/>
          </a:p>
        </p:txBody>
      </p:sp>
      <p:sp>
        <p:nvSpPr>
          <p:cNvPr id="4" name="Slide Number Placeholder 3"/>
          <p:cNvSpPr>
            <a:spLocks noGrp="1"/>
          </p:cNvSpPr>
          <p:nvPr>
            <p:ph type="sldNum" sz="quarter" idx="10"/>
          </p:nvPr>
        </p:nvSpPr>
        <p:spPr/>
        <p:txBody>
          <a:bodyPr/>
          <a:lstStyle/>
          <a:p>
            <a:fld id="{35C00509-4AFA-49B0-BC76-BB5C36A7ADB8}" type="slidenum">
              <a:rPr lang="en-US" smtClean="0"/>
              <a:t>8</a:t>
            </a:fld>
            <a:endParaRPr lang="en-US"/>
          </a:p>
        </p:txBody>
      </p:sp>
    </p:spTree>
    <p:extLst>
      <p:ext uri="{BB962C8B-B14F-4D97-AF65-F5344CB8AC3E}">
        <p14:creationId xmlns:p14="http://schemas.microsoft.com/office/powerpoint/2010/main" val="196470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4A4FE8-FCE1-4DF8-832E-D3018276F12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86233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02541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26551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A4FE8-FCE1-4DF8-832E-D3018276F12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48599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4A4FE8-FCE1-4DF8-832E-D3018276F129}"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861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A4FE8-FCE1-4DF8-832E-D3018276F129}"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785735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A4FE8-FCE1-4DF8-832E-D3018276F129}"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9317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A4FE8-FCE1-4DF8-832E-D3018276F129}"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25163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A4FE8-FCE1-4DF8-832E-D3018276F129}"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392801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269943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4A4FE8-FCE1-4DF8-832E-D3018276F129}"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89303F-698E-4324-8F23-61104A7E2067}" type="slidenum">
              <a:rPr lang="en-US" smtClean="0"/>
              <a:t>‹#›</a:t>
            </a:fld>
            <a:endParaRPr lang="en-US"/>
          </a:p>
        </p:txBody>
      </p:sp>
    </p:spTree>
    <p:extLst>
      <p:ext uri="{BB962C8B-B14F-4D97-AF65-F5344CB8AC3E}">
        <p14:creationId xmlns:p14="http://schemas.microsoft.com/office/powerpoint/2010/main" val="4207055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002060"/>
            </a:gs>
            <a:gs pos="100000">
              <a:schemeClr val="accent5">
                <a:lumMod val="89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A4FE8-FCE1-4DF8-832E-D3018276F129}" type="datetimeFigureOut">
              <a:rPr lang="en-US" smtClean="0"/>
              <a:t>9/19/2023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9303F-698E-4324-8F23-61104A7E2067}" type="slidenum">
              <a:rPr lang="en-US" smtClean="0"/>
              <a:t>‹#›</a:t>
            </a:fld>
            <a:endParaRPr lang="en-US"/>
          </a:p>
        </p:txBody>
      </p:sp>
    </p:spTree>
    <p:extLst>
      <p:ext uri="{BB962C8B-B14F-4D97-AF65-F5344CB8AC3E}">
        <p14:creationId xmlns:p14="http://schemas.microsoft.com/office/powerpoint/2010/main" val="1080537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070758" y="636294"/>
            <a:ext cx="1005048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a:solidFill>
                  <a:srgbClr val="FFFF00"/>
                </a:solidFill>
              </a:rPr>
              <a:t>Conditions and Trends of the</a:t>
            </a:r>
          </a:p>
          <a:p>
            <a:pPr algn="ctr"/>
            <a:r>
              <a:rPr lang="en-US" sz="2800" b="1" dirty="0">
                <a:solidFill>
                  <a:srgbClr val="FFFF00"/>
                </a:solidFill>
              </a:rPr>
              <a:t>Kansas High Plains Aquifer</a:t>
            </a:r>
          </a:p>
        </p:txBody>
      </p:sp>
      <p:sp>
        <p:nvSpPr>
          <p:cNvPr id="7" name="Rectangle 6"/>
          <p:cNvSpPr>
            <a:spLocks noChangeArrowheads="1"/>
          </p:cNvSpPr>
          <p:nvPr/>
        </p:nvSpPr>
        <p:spPr bwMode="auto">
          <a:xfrm>
            <a:off x="3048000" y="5486400"/>
            <a:ext cx="60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chemeClr val="bg1"/>
                </a:solidFill>
              </a:rPr>
              <a:t>Kansas Geological Survey</a:t>
            </a:r>
          </a:p>
          <a:p>
            <a:pPr algn="ctr"/>
            <a:r>
              <a:rPr lang="en-US" sz="2000" b="1" dirty="0">
                <a:solidFill>
                  <a:schemeClr val="bg1"/>
                </a:solidFill>
              </a:rPr>
              <a:t>University of Kansas</a:t>
            </a:r>
          </a:p>
        </p:txBody>
      </p:sp>
      <p:sp>
        <p:nvSpPr>
          <p:cNvPr id="8" name="Rectangle 16"/>
          <p:cNvSpPr>
            <a:spLocks noChangeArrowheads="1"/>
          </p:cNvSpPr>
          <p:nvPr/>
        </p:nvSpPr>
        <p:spPr bwMode="auto">
          <a:xfrm>
            <a:off x="3574147" y="2155370"/>
            <a:ext cx="5043817" cy="707886"/>
          </a:xfrm>
          <a:prstGeom prst="rect">
            <a:avLst/>
          </a:prstGeom>
          <a:noFill/>
          <a:ln w="9525">
            <a:noFill/>
            <a:miter lim="800000"/>
            <a:headEnd/>
            <a:tailEnd/>
          </a:ln>
          <a:effectLst/>
        </p:spPr>
        <p:txBody>
          <a:bodyPr wrap="none">
            <a:spAutoFit/>
          </a:bodyPr>
          <a:lstStyle/>
          <a:p>
            <a:pPr algn="ctr"/>
            <a:r>
              <a:rPr lang="en-US" sz="2000" b="1" dirty="0">
                <a:solidFill>
                  <a:schemeClr val="bg1"/>
                </a:solidFill>
              </a:rPr>
              <a:t>USRSB Feed Sustainability Task Force Meeting</a:t>
            </a:r>
          </a:p>
          <a:p>
            <a:pPr algn="ctr"/>
            <a:r>
              <a:rPr lang="en-US" sz="2000" b="1" dirty="0">
                <a:solidFill>
                  <a:schemeClr val="bg1"/>
                </a:solidFill>
              </a:rPr>
              <a:t>September 22, 2023</a:t>
            </a:r>
          </a:p>
        </p:txBody>
      </p:sp>
      <p:pic>
        <p:nvPicPr>
          <p:cNvPr id="2" name="Picture 1" descr="KanGeoSurv_2C_UnitHorz">
            <a:extLst>
              <a:ext uri="{FF2B5EF4-FFF2-40B4-BE49-F238E27FC236}">
                <a16:creationId xmlns:a16="http://schemas.microsoft.com/office/drawing/2014/main" id="{6A1360EE-8C25-4892-C5EC-C5BA9AB4BB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2412" y="3859111"/>
            <a:ext cx="2171700" cy="86528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A0B82391-23C0-F199-0053-9276A8F53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137" y="3707006"/>
            <a:ext cx="1150327" cy="1169499"/>
          </a:xfrm>
          <a:prstGeom prst="rect">
            <a:avLst/>
          </a:prstGeom>
        </p:spPr>
      </p:pic>
    </p:spTree>
    <p:extLst>
      <p:ext uri="{BB962C8B-B14F-4D97-AF65-F5344CB8AC3E}">
        <p14:creationId xmlns:p14="http://schemas.microsoft.com/office/powerpoint/2010/main" val="52755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43204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err="1">
                <a:solidFill>
                  <a:srgbClr val="FFFF00"/>
                </a:solidFill>
                <a:cs typeface="Times New Roman" charset="0"/>
              </a:rPr>
              <a:t>Hy</a:t>
            </a:r>
            <a:r>
              <a:rPr lang="en-US" altLang="en-US" sz="2800" b="1" dirty="0">
                <a:solidFill>
                  <a:srgbClr val="FFFF00"/>
                </a:solidFill>
                <a:cs typeface="Times New Roman" charset="0"/>
              </a:rPr>
              <a:t>-Plains </a:t>
            </a:r>
            <a:r>
              <a:rPr lang="en-US" altLang="en-US" sz="2800" b="1" dirty="0" err="1">
                <a:solidFill>
                  <a:srgbClr val="FFFF00"/>
                </a:solidFill>
                <a:cs typeface="Times New Roman" charset="0"/>
              </a:rPr>
              <a:t>Feedyard</a:t>
            </a:r>
            <a:r>
              <a:rPr lang="en-US" altLang="en-US" sz="2800" b="1" dirty="0">
                <a:solidFill>
                  <a:srgbClr val="FFFF00"/>
                </a:solidFill>
                <a:cs typeface="Times New Roman" charset="0"/>
              </a:rPr>
              <a:t> LLC</a:t>
            </a:r>
            <a:endParaRPr lang="en-US" altLang="en-US" sz="2800" b="1" dirty="0">
              <a:solidFill>
                <a:srgbClr val="FFFF00"/>
              </a:solidFill>
            </a:endParaRP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21" name="TextBox 20"/>
          <p:cNvSpPr txBox="1"/>
          <p:nvPr/>
        </p:nvSpPr>
        <p:spPr>
          <a:xfrm>
            <a:off x="256028" y="683220"/>
            <a:ext cx="8229600" cy="369332"/>
          </a:xfrm>
          <a:prstGeom prst="rect">
            <a:avLst/>
          </a:prstGeom>
          <a:noFill/>
        </p:spPr>
        <p:txBody>
          <a:bodyPr wrap="square" rtlCol="0">
            <a:spAutoFit/>
          </a:bodyPr>
          <a:lstStyle/>
          <a:p>
            <a:r>
              <a:rPr lang="en-US" b="1" dirty="0">
                <a:solidFill>
                  <a:schemeClr val="bg1"/>
                </a:solidFill>
              </a:rPr>
              <a:t>Projected Water Levels in Feet</a:t>
            </a:r>
          </a:p>
        </p:txBody>
      </p:sp>
      <p:pic>
        <p:nvPicPr>
          <p:cNvPr id="4" name="Picture 3">
            <a:extLst>
              <a:ext uri="{FF2B5EF4-FFF2-40B4-BE49-F238E27FC236}">
                <a16:creationId xmlns:a16="http://schemas.microsoft.com/office/drawing/2014/main" id="{A85C7ED7-3B72-F8D3-1398-ABFF7549F3C6}"/>
              </a:ext>
            </a:extLst>
          </p:cNvPr>
          <p:cNvPicPr>
            <a:picLocks noChangeAspect="1"/>
          </p:cNvPicPr>
          <p:nvPr/>
        </p:nvPicPr>
        <p:blipFill>
          <a:blip r:embed="rId2"/>
          <a:stretch>
            <a:fillRect/>
          </a:stretch>
        </p:blipFill>
        <p:spPr>
          <a:xfrm>
            <a:off x="6274676" y="1318594"/>
            <a:ext cx="5730737" cy="3682303"/>
          </a:xfrm>
          <a:prstGeom prst="rect">
            <a:avLst/>
          </a:prstGeom>
        </p:spPr>
      </p:pic>
      <p:pic>
        <p:nvPicPr>
          <p:cNvPr id="7" name="Picture 6" descr="A colorful background with a circle&#10;&#10;Description automatically generated">
            <a:extLst>
              <a:ext uri="{FF2B5EF4-FFF2-40B4-BE49-F238E27FC236}">
                <a16:creationId xmlns:a16="http://schemas.microsoft.com/office/drawing/2014/main" id="{874C2058-B317-A9D6-2681-CB4423E61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84" y="1316736"/>
            <a:ext cx="5776637" cy="4443984"/>
          </a:xfrm>
          <a:prstGeom prst="rect">
            <a:avLst/>
          </a:prstGeom>
        </p:spPr>
      </p:pic>
    </p:spTree>
    <p:extLst>
      <p:ext uri="{BB962C8B-B14F-4D97-AF65-F5344CB8AC3E}">
        <p14:creationId xmlns:p14="http://schemas.microsoft.com/office/powerpoint/2010/main" val="25020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90941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Average Reported Use Made of Water, 2012 to 2021</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55" y="831189"/>
            <a:ext cx="8067935" cy="5687894"/>
          </a:xfrm>
          <a:prstGeom prst="rect">
            <a:avLst/>
          </a:prstGeom>
        </p:spPr>
      </p:pic>
      <p:sp>
        <p:nvSpPr>
          <p:cNvPr id="3" name="TextBox 2">
            <a:extLst>
              <a:ext uri="{FF2B5EF4-FFF2-40B4-BE49-F238E27FC236}">
                <a16:creationId xmlns:a16="http://schemas.microsoft.com/office/drawing/2014/main" id="{B1736A30-2D8B-0CF3-BF7B-65920157C72C}"/>
              </a:ext>
            </a:extLst>
          </p:cNvPr>
          <p:cNvSpPr txBox="1"/>
          <p:nvPr/>
        </p:nvSpPr>
        <p:spPr>
          <a:xfrm>
            <a:off x="8359759" y="1166842"/>
            <a:ext cx="3485899" cy="4524315"/>
          </a:xfrm>
          <a:prstGeom prst="rect">
            <a:avLst/>
          </a:prstGeom>
          <a:noFill/>
          <a:ln>
            <a:noFill/>
          </a:ln>
        </p:spPr>
        <p:txBody>
          <a:bodyPr wrap="square" rtlCol="0">
            <a:spAutoFit/>
          </a:bodyPr>
          <a:lstStyle/>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bg1"/>
                </a:solidFill>
                <a:effectLst/>
                <a:uLnTx/>
                <a:uFillTx/>
                <a:latin typeface="Arial" charset="0"/>
              </a:rPr>
              <a:t>Eastern Kansas typically municipal</a:t>
            </a:r>
            <a:r>
              <a:rPr kumimoji="0" lang="en-US" sz="1800" b="1" i="0" u="none" strike="noStrike" kern="0" cap="none" spc="0" normalizeH="0" noProof="0" dirty="0">
                <a:ln>
                  <a:noFill/>
                </a:ln>
                <a:solidFill>
                  <a:schemeClr val="bg1"/>
                </a:solidFill>
                <a:effectLst/>
                <a:uLnTx/>
                <a:uFillTx/>
                <a:latin typeface="Arial" charset="0"/>
              </a:rPr>
              <a:t> and industrial uses</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a:solidFill>
                  <a:schemeClr val="bg1"/>
                </a:solidFill>
                <a:latin typeface="Arial" charset="0"/>
              </a:rPr>
              <a:t>Irrigation dominates western and south-central Kansas</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err="1">
                <a:solidFill>
                  <a:schemeClr val="bg1"/>
                </a:solidFill>
                <a:latin typeface="Arial" charset="0"/>
              </a:rPr>
              <a:t>Stockwater</a:t>
            </a:r>
            <a:r>
              <a:rPr lang="en-US" b="1" kern="0" dirty="0">
                <a:solidFill>
                  <a:schemeClr val="bg1"/>
                </a:solidFill>
                <a:latin typeface="Arial" charset="0"/>
              </a:rPr>
              <a:t> uses, although smaller, are found in greater concentrations in southwest Kansas</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schemeClr val="bg1"/>
              </a:solidFill>
              <a:effectLst/>
              <a:uLnTx/>
              <a:uFillTx/>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a:solidFill>
                  <a:schemeClr val="bg1"/>
                </a:solidFill>
                <a:latin typeface="Arial" charset="0"/>
              </a:rPr>
              <a:t>Driven by precipitation, climate, and water availability</a:t>
            </a:r>
            <a:endParaRPr kumimoji="0" lang="en-US" sz="1800" b="1" i="0" u="none" strike="noStrike" kern="0" cap="none" spc="0" normalizeH="0" baseline="0" noProof="0" dirty="0">
              <a:ln>
                <a:noFill/>
              </a:ln>
              <a:solidFill>
                <a:schemeClr val="bg1"/>
              </a:solidFill>
              <a:effectLst/>
              <a:uLnTx/>
              <a:uFillTx/>
              <a:latin typeface="Arial" charset="0"/>
            </a:endParaRPr>
          </a:p>
        </p:txBody>
      </p:sp>
    </p:spTree>
    <p:extLst>
      <p:ext uri="{BB962C8B-B14F-4D97-AF65-F5344CB8AC3E}">
        <p14:creationId xmlns:p14="http://schemas.microsoft.com/office/powerpoint/2010/main" val="839072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10310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Average Ratio of Authorized Use by Source of Water Supply</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3" name="Picture 2">
            <a:extLst>
              <a:ext uri="{FF2B5EF4-FFF2-40B4-BE49-F238E27FC236}">
                <a16:creationId xmlns:a16="http://schemas.microsoft.com/office/drawing/2014/main" id="{D5D51EF4-3775-C6A3-DA32-D3504DF71A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10" y="948093"/>
            <a:ext cx="7995722" cy="5326604"/>
          </a:xfrm>
          <a:prstGeom prst="rect">
            <a:avLst/>
          </a:prstGeom>
        </p:spPr>
      </p:pic>
      <p:sp>
        <p:nvSpPr>
          <p:cNvPr id="7" name="TextBox 6">
            <a:extLst>
              <a:ext uri="{FF2B5EF4-FFF2-40B4-BE49-F238E27FC236}">
                <a16:creationId xmlns:a16="http://schemas.microsoft.com/office/drawing/2014/main" id="{464E4F7D-4A02-A844-2409-057F8449641F}"/>
              </a:ext>
            </a:extLst>
          </p:cNvPr>
          <p:cNvSpPr txBox="1"/>
          <p:nvPr/>
        </p:nvSpPr>
        <p:spPr>
          <a:xfrm>
            <a:off x="8556210" y="1575149"/>
            <a:ext cx="3345400" cy="2862322"/>
          </a:xfrm>
          <a:prstGeom prst="rect">
            <a:avLst/>
          </a:prstGeom>
          <a:noFill/>
          <a:ln>
            <a:noFill/>
          </a:ln>
        </p:spPr>
        <p:txBody>
          <a:bodyPr wrap="square" rtlCol="0">
            <a:spAutoFit/>
          </a:bodyPr>
          <a:lstStyle/>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bg1"/>
                </a:solidFill>
                <a:effectLst/>
                <a:uLnTx/>
                <a:uFillTx/>
                <a:latin typeface="Arial" charset="0"/>
              </a:rPr>
              <a:t>Eastern Kansas typically surface water</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bg1"/>
                </a:solidFill>
                <a:effectLst/>
                <a:uLnTx/>
                <a:uFillTx/>
                <a:latin typeface="Arial" charset="0"/>
              </a:rPr>
              <a:t>Western and south-central Kansas typically</a:t>
            </a:r>
            <a:r>
              <a:rPr kumimoji="0" lang="en-US" sz="1800" b="1" i="0" u="none" strike="noStrike" kern="0" cap="none" spc="0" normalizeH="0" noProof="0" dirty="0">
                <a:ln>
                  <a:noFill/>
                </a:ln>
                <a:solidFill>
                  <a:schemeClr val="bg1"/>
                </a:solidFill>
                <a:effectLst/>
                <a:uLnTx/>
                <a:uFillTx/>
                <a:latin typeface="Arial" charset="0"/>
              </a:rPr>
              <a:t> groundwater</a:t>
            </a:r>
            <a:endParaRPr kumimoji="0" lang="en-US" sz="1800" b="1" i="0" u="none" strike="noStrike" kern="0" cap="none" spc="0" normalizeH="0" baseline="0" noProof="0" dirty="0">
              <a:ln>
                <a:noFill/>
              </a:ln>
              <a:solidFill>
                <a:schemeClr val="bg1"/>
              </a:solidFill>
              <a:effectLst/>
              <a:uLnTx/>
              <a:uFillTx/>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noProof="0" dirty="0">
                <a:ln>
                  <a:noFill/>
                </a:ln>
                <a:solidFill>
                  <a:schemeClr val="bg1"/>
                </a:solidFill>
                <a:effectLst/>
                <a:uLnTx/>
                <a:uFillTx/>
                <a:latin typeface="Arial" charset="0"/>
              </a:rPr>
              <a:t>What’s that dark</a:t>
            </a:r>
            <a:r>
              <a:rPr lang="en-US" b="1" kern="0" dirty="0">
                <a:solidFill>
                  <a:schemeClr val="bg1"/>
                </a:solidFill>
                <a:latin typeface="Arial" charset="0"/>
              </a:rPr>
              <a:t>-</a:t>
            </a:r>
            <a:r>
              <a:rPr kumimoji="0" lang="en-US" sz="1800" b="1" i="0" u="none" strike="noStrike" kern="0" cap="none" spc="0" normalizeH="0" noProof="0" dirty="0">
                <a:ln>
                  <a:noFill/>
                </a:ln>
                <a:solidFill>
                  <a:schemeClr val="bg1"/>
                </a:solidFill>
                <a:effectLst/>
                <a:uLnTx/>
                <a:uFillTx/>
                <a:latin typeface="Arial" charset="0"/>
              </a:rPr>
              <a:t>gray thing in the background????</a:t>
            </a:r>
            <a:endParaRPr kumimoji="0" lang="en-US" b="1" i="0" u="none" strike="noStrike" kern="0" cap="none" spc="0" normalizeH="0" noProof="0" dirty="0">
              <a:ln>
                <a:noFill/>
              </a:ln>
              <a:solidFill>
                <a:schemeClr val="bg1"/>
              </a:solidFill>
              <a:effectLst/>
              <a:uLnTx/>
              <a:uFillTx/>
              <a:latin typeface="Arial" charset="0"/>
            </a:endParaRPr>
          </a:p>
        </p:txBody>
      </p:sp>
    </p:spTree>
    <p:extLst>
      <p:ext uri="{BB962C8B-B14F-4D97-AF65-F5344CB8AC3E}">
        <p14:creationId xmlns:p14="http://schemas.microsoft.com/office/powerpoint/2010/main" val="842194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956" y="921090"/>
            <a:ext cx="9958812" cy="5356030"/>
          </a:xfrm>
          <a:prstGeom prst="rect">
            <a:avLst/>
          </a:prstGeom>
        </p:spPr>
      </p:pic>
      <p:sp>
        <p:nvSpPr>
          <p:cNvPr id="2" name="Text Box 10"/>
          <p:cNvSpPr txBox="1">
            <a:spLocks noChangeArrowheads="1"/>
          </p:cNvSpPr>
          <p:nvPr/>
        </p:nvSpPr>
        <p:spPr bwMode="auto">
          <a:xfrm>
            <a:off x="222155" y="164714"/>
            <a:ext cx="60222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The High Plains Aquifer in Kansas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grpSp>
        <p:nvGrpSpPr>
          <p:cNvPr id="8" name="Group 8"/>
          <p:cNvGrpSpPr>
            <a:grpSpLocks/>
          </p:cNvGrpSpPr>
          <p:nvPr/>
        </p:nvGrpSpPr>
        <p:grpSpPr bwMode="auto">
          <a:xfrm>
            <a:off x="3693609" y="3389988"/>
            <a:ext cx="3662534" cy="2514600"/>
            <a:chOff x="2112" y="1920"/>
            <a:chExt cx="1776" cy="1213"/>
          </a:xfrm>
        </p:grpSpPr>
        <p:sp>
          <p:nvSpPr>
            <p:cNvPr id="9" name="Text Box 9"/>
            <p:cNvSpPr txBox="1">
              <a:spLocks noChangeArrowheads="1"/>
            </p:cNvSpPr>
            <p:nvPr/>
          </p:nvSpPr>
          <p:spPr bwMode="auto">
            <a:xfrm>
              <a:off x="2112" y="2928"/>
              <a:ext cx="1776"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000" b="1" dirty="0"/>
                <a:t>Great Bend Prairie</a:t>
              </a:r>
            </a:p>
          </p:txBody>
        </p:sp>
        <p:sp>
          <p:nvSpPr>
            <p:cNvPr id="10" name="Oval 10"/>
            <p:cNvSpPr>
              <a:spLocks noChangeArrowheads="1"/>
            </p:cNvSpPr>
            <p:nvPr/>
          </p:nvSpPr>
          <p:spPr bwMode="auto">
            <a:xfrm>
              <a:off x="2544" y="1920"/>
              <a:ext cx="960" cy="1056"/>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US" altLang="en-US"/>
            </a:p>
          </p:txBody>
        </p:sp>
      </p:grpSp>
      <p:grpSp>
        <p:nvGrpSpPr>
          <p:cNvPr id="11" name="Group 14"/>
          <p:cNvGrpSpPr>
            <a:grpSpLocks/>
          </p:cNvGrpSpPr>
          <p:nvPr/>
        </p:nvGrpSpPr>
        <p:grpSpPr bwMode="auto">
          <a:xfrm>
            <a:off x="1629539" y="1332588"/>
            <a:ext cx="3005766" cy="4572000"/>
            <a:chOff x="1200" y="960"/>
            <a:chExt cx="1488" cy="2112"/>
          </a:xfrm>
        </p:grpSpPr>
        <p:sp>
          <p:nvSpPr>
            <p:cNvPr id="12" name="Text Box 15"/>
            <p:cNvSpPr txBox="1">
              <a:spLocks noChangeArrowheads="1"/>
            </p:cNvSpPr>
            <p:nvPr/>
          </p:nvSpPr>
          <p:spPr bwMode="auto">
            <a:xfrm>
              <a:off x="1248" y="1824"/>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000" b="1"/>
                <a:t>Ogallala </a:t>
              </a:r>
            </a:p>
          </p:txBody>
        </p:sp>
        <p:sp>
          <p:nvSpPr>
            <p:cNvPr id="13" name="Oval 16"/>
            <p:cNvSpPr>
              <a:spLocks noChangeArrowheads="1"/>
            </p:cNvSpPr>
            <p:nvPr/>
          </p:nvSpPr>
          <p:spPr bwMode="auto">
            <a:xfrm>
              <a:off x="1200" y="960"/>
              <a:ext cx="1488" cy="2112"/>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endParaRPr lang="en-US" altLang="en-US"/>
            </a:p>
          </p:txBody>
        </p:sp>
      </p:grpSp>
      <p:grpSp>
        <p:nvGrpSpPr>
          <p:cNvPr id="15" name="Group 11"/>
          <p:cNvGrpSpPr>
            <a:grpSpLocks/>
          </p:cNvGrpSpPr>
          <p:nvPr/>
        </p:nvGrpSpPr>
        <p:grpSpPr bwMode="auto">
          <a:xfrm>
            <a:off x="5323164" y="3065036"/>
            <a:ext cx="3261277" cy="1769924"/>
            <a:chOff x="2928" y="1728"/>
            <a:chExt cx="1392" cy="864"/>
          </a:xfrm>
        </p:grpSpPr>
        <p:sp>
          <p:nvSpPr>
            <p:cNvPr id="16" name="Text Box 12"/>
            <p:cNvSpPr txBox="1">
              <a:spLocks noChangeArrowheads="1"/>
            </p:cNvSpPr>
            <p:nvPr/>
          </p:nvSpPr>
          <p:spPr bwMode="auto">
            <a:xfrm>
              <a:off x="2928" y="1728"/>
              <a:ext cx="1392"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000" b="1" dirty="0" err="1"/>
                <a:t>Equus</a:t>
              </a:r>
              <a:r>
                <a:rPr lang="en-US" altLang="en-US" sz="2000" b="1" dirty="0"/>
                <a:t> Beds</a:t>
              </a:r>
            </a:p>
          </p:txBody>
        </p:sp>
        <p:sp>
          <p:nvSpPr>
            <p:cNvPr id="17" name="Oval 13"/>
            <p:cNvSpPr>
              <a:spLocks noChangeArrowheads="1"/>
            </p:cNvSpPr>
            <p:nvPr/>
          </p:nvSpPr>
          <p:spPr bwMode="auto">
            <a:xfrm>
              <a:off x="3456" y="1968"/>
              <a:ext cx="288" cy="624"/>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US" altLang="en-US"/>
            </a:p>
          </p:txBody>
        </p:sp>
      </p:grpSp>
    </p:spTree>
    <p:extLst>
      <p:ext uri="{BB962C8B-B14F-4D97-AF65-F5344CB8AC3E}">
        <p14:creationId xmlns:p14="http://schemas.microsoft.com/office/powerpoint/2010/main" val="1195050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63444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Water Right Development in Kansas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pic>
        <p:nvPicPr>
          <p:cNvPr id="12" name="Picture 11"/>
          <p:cNvPicPr>
            <a:picLocks noChangeAspect="1"/>
          </p:cNvPicPr>
          <p:nvPr/>
        </p:nvPicPr>
        <p:blipFill>
          <a:blip r:embed="rId3"/>
          <a:stretch>
            <a:fillRect/>
          </a:stretch>
        </p:blipFill>
        <p:spPr>
          <a:xfrm>
            <a:off x="3804280" y="4695287"/>
            <a:ext cx="3705013" cy="1755801"/>
          </a:xfrm>
          <a:prstGeom prst="rect">
            <a:avLst/>
          </a:prstGeom>
        </p:spPr>
      </p:pic>
      <p:pic>
        <p:nvPicPr>
          <p:cNvPr id="8" name="Picture 7"/>
          <p:cNvPicPr>
            <a:picLocks noChangeAspect="1"/>
          </p:cNvPicPr>
          <p:nvPr/>
        </p:nvPicPr>
        <p:blipFill>
          <a:blip r:embed="rId4"/>
          <a:stretch>
            <a:fillRect/>
          </a:stretch>
        </p:blipFill>
        <p:spPr>
          <a:xfrm>
            <a:off x="469367" y="4695287"/>
            <a:ext cx="2591976" cy="1711920"/>
          </a:xfrm>
          <a:prstGeom prst="rect">
            <a:avLst/>
          </a:prstGeom>
        </p:spPr>
      </p:pic>
      <p:sp>
        <p:nvSpPr>
          <p:cNvPr id="4" name="TextBox 3">
            <a:extLst>
              <a:ext uri="{FF2B5EF4-FFF2-40B4-BE49-F238E27FC236}">
                <a16:creationId xmlns:a16="http://schemas.microsoft.com/office/drawing/2014/main" id="{864E803E-19B9-224A-6C54-988F501307CF}"/>
              </a:ext>
            </a:extLst>
          </p:cNvPr>
          <p:cNvSpPr txBox="1"/>
          <p:nvPr/>
        </p:nvSpPr>
        <p:spPr>
          <a:xfrm>
            <a:off x="7687751" y="1193031"/>
            <a:ext cx="4112810" cy="3693319"/>
          </a:xfrm>
          <a:prstGeom prst="rect">
            <a:avLst/>
          </a:prstGeom>
          <a:noFill/>
          <a:ln>
            <a:noFill/>
          </a:ln>
        </p:spPr>
        <p:txBody>
          <a:bodyPr wrap="square" rtlCol="0">
            <a:spAutoFit/>
          </a:bodyPr>
          <a:lstStyle/>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chemeClr val="bg1"/>
                </a:solidFill>
                <a:effectLst/>
                <a:uLnTx/>
                <a:uFillTx/>
                <a:latin typeface="Arial" charset="0"/>
              </a:rPr>
              <a:t>Water usage is highly regulated</a:t>
            </a:r>
          </a:p>
          <a:p>
            <a:pPr marR="0" lvl="0" defTabSz="914400" eaLnBrk="1" fontAlgn="base" latinLnBrk="0" hangingPunct="1">
              <a:lnSpc>
                <a:spcPct val="100000"/>
              </a:lnSpc>
              <a:spcBef>
                <a:spcPct val="0"/>
              </a:spcBef>
              <a:spcAft>
                <a:spcPct val="0"/>
              </a:spcAft>
              <a:buClrTx/>
              <a:buSzTx/>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a:solidFill>
                  <a:schemeClr val="bg1"/>
                </a:solidFill>
                <a:latin typeface="Arial" charset="0"/>
              </a:rPr>
              <a:t>Much of the water development in the High Plains aquifer was in place by the 1980s</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Each year, ~90% of water used is from groundwater, from that, ~80 to 85% is for irrigation</a:t>
            </a: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b="1" kern="0" dirty="0">
              <a:solidFill>
                <a:schemeClr val="bg1"/>
              </a:solidFill>
              <a:latin typeface="Arial" charset="0"/>
            </a:endParaRPr>
          </a:p>
          <a:p>
            <a:pPr marL="342900" marR="0" lvl="0" indent="-34290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kern="0" dirty="0">
                <a:solidFill>
                  <a:schemeClr val="bg1"/>
                </a:solidFill>
                <a:latin typeface="Arial" charset="0"/>
              </a:rPr>
              <a:t>Over 95% of the wells in the Kansas High Plains aquifer have a flow meter</a:t>
            </a:r>
          </a:p>
        </p:txBody>
      </p:sp>
      <p:pic>
        <p:nvPicPr>
          <p:cNvPr id="7" name="Picture 6" descr="A map of the earth&#10;&#10;Description automatically generated">
            <a:extLst>
              <a:ext uri="{FF2B5EF4-FFF2-40B4-BE49-F238E27FC236}">
                <a16:creationId xmlns:a16="http://schemas.microsoft.com/office/drawing/2014/main" id="{C46F0627-FFC9-5FD9-8B8B-20A1974C117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336" y="822960"/>
            <a:ext cx="6846570" cy="3602736"/>
          </a:xfrm>
          <a:prstGeom prst="rect">
            <a:avLst/>
          </a:prstGeom>
        </p:spPr>
      </p:pic>
    </p:spTree>
    <p:extLst>
      <p:ext uri="{BB962C8B-B14F-4D97-AF65-F5344CB8AC3E}">
        <p14:creationId xmlns:p14="http://schemas.microsoft.com/office/powerpoint/2010/main" val="2787390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48124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Measuring Wells in Kansas</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3" name="TextBox 2">
            <a:extLst>
              <a:ext uri="{FF2B5EF4-FFF2-40B4-BE49-F238E27FC236}">
                <a16:creationId xmlns:a16="http://schemas.microsoft.com/office/drawing/2014/main" id="{1566D313-2327-46DD-951C-49C774C62743}"/>
              </a:ext>
            </a:extLst>
          </p:cNvPr>
          <p:cNvSpPr txBox="1"/>
          <p:nvPr/>
        </p:nvSpPr>
        <p:spPr>
          <a:xfrm>
            <a:off x="7726938" y="1132101"/>
            <a:ext cx="3870186" cy="4801314"/>
          </a:xfrm>
          <a:prstGeom prst="rect">
            <a:avLst/>
          </a:prstGeom>
          <a:noFill/>
          <a:ln>
            <a:noFill/>
          </a:ln>
        </p:spPr>
        <p:txBody>
          <a:bodyPr wrap="square" rtlCol="0">
            <a:spAutoFit/>
          </a:bodyPr>
          <a:lstStyle/>
          <a:p>
            <a:pPr marL="342900" lvl="0"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Depth-to-water measurements</a:t>
            </a:r>
          </a:p>
          <a:p>
            <a:pPr lvl="0" fontAlgn="base">
              <a:spcBef>
                <a:spcPct val="0"/>
              </a:spcBef>
              <a:spcAft>
                <a:spcPct val="0"/>
              </a:spcAft>
              <a:defRPr/>
            </a:pPr>
            <a:endParaRPr lang="en-US" b="1" kern="0" dirty="0">
              <a:solidFill>
                <a:schemeClr val="bg1"/>
              </a:solidFill>
              <a:latin typeface="Arial" charset="0"/>
            </a:endParaRPr>
          </a:p>
          <a:p>
            <a:pPr marL="342900" lvl="0"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Cooperative Water Level Network</a:t>
            </a:r>
          </a:p>
          <a:p>
            <a:pPr marL="800100" lvl="1"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Focused on High Plains aquifer</a:t>
            </a:r>
          </a:p>
          <a:p>
            <a:pPr marL="800100" lvl="1"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Annual measurements by the KGS and KDA-DWR</a:t>
            </a:r>
          </a:p>
          <a:p>
            <a:pPr marL="800100" lvl="1"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Regional aquifer characterizations</a:t>
            </a:r>
          </a:p>
          <a:p>
            <a:pPr marL="800100" lvl="1" indent="-342900" fontAlgn="base">
              <a:spcBef>
                <a:spcPct val="0"/>
              </a:spcBef>
              <a:spcAft>
                <a:spcPct val="0"/>
              </a:spcAft>
              <a:buFont typeface="Arial" panose="020B0604020202020204" pitchFamily="34" charset="0"/>
              <a:buChar char="◦"/>
              <a:defRPr/>
            </a:pPr>
            <a:endParaRPr lang="en-US" b="1" kern="0" dirty="0">
              <a:solidFill>
                <a:schemeClr val="bg1"/>
              </a:solidFill>
              <a:latin typeface="Arial" charset="0"/>
            </a:endParaRPr>
          </a:p>
          <a:p>
            <a:pPr marL="342900" lvl="0"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Index Well Network</a:t>
            </a:r>
          </a:p>
          <a:p>
            <a:pPr marL="800100" lvl="1"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Continuously measured water levels every hour</a:t>
            </a:r>
          </a:p>
          <a:p>
            <a:pPr marL="800100" lvl="1" indent="-342900" fontAlgn="base">
              <a:spcBef>
                <a:spcPct val="0"/>
              </a:spcBef>
              <a:spcAft>
                <a:spcPct val="0"/>
              </a:spcAft>
              <a:buFont typeface="Arial" panose="020B0604020202020204" pitchFamily="34" charset="0"/>
              <a:buChar char="◦"/>
              <a:defRPr/>
            </a:pPr>
            <a:r>
              <a:rPr lang="en-US" b="1" kern="0" dirty="0">
                <a:solidFill>
                  <a:schemeClr val="bg1"/>
                </a:solidFill>
                <a:latin typeface="Arial" charset="0"/>
              </a:rPr>
              <a:t>Local aquifer conditions throughout the year</a:t>
            </a:r>
          </a:p>
          <a:p>
            <a:pPr marL="342900" lvl="0" indent="-342900" fontAlgn="base">
              <a:spcBef>
                <a:spcPct val="0"/>
              </a:spcBef>
              <a:spcAft>
                <a:spcPct val="0"/>
              </a:spcAft>
              <a:buFont typeface="Arial" panose="020B0604020202020204" pitchFamily="34" charset="0"/>
              <a:buChar char="•"/>
              <a:defRPr/>
            </a:pPr>
            <a:endParaRPr lang="en-US" b="1" kern="0" dirty="0">
              <a:solidFill>
                <a:schemeClr val="bg1"/>
              </a:solidFill>
              <a:latin typeface="Arial" charset="0"/>
            </a:endParaRPr>
          </a:p>
        </p:txBody>
      </p:sp>
      <p:pic>
        <p:nvPicPr>
          <p:cNvPr id="4" name="Picture 3">
            <a:extLst>
              <a:ext uri="{FF2B5EF4-FFF2-40B4-BE49-F238E27FC236}">
                <a16:creationId xmlns:a16="http://schemas.microsoft.com/office/drawing/2014/main" id="{24779B7C-826E-A66E-D887-D05E5D892D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644" y="4764782"/>
            <a:ext cx="2502048" cy="1876536"/>
          </a:xfrm>
          <a:prstGeom prst="rect">
            <a:avLst/>
          </a:prstGeom>
        </p:spPr>
      </p:pic>
      <p:pic>
        <p:nvPicPr>
          <p:cNvPr id="5" name="Picture 4">
            <a:extLst>
              <a:ext uri="{FF2B5EF4-FFF2-40B4-BE49-F238E27FC236}">
                <a16:creationId xmlns:a16="http://schemas.microsoft.com/office/drawing/2014/main" id="{C0AC7260-C67F-6C39-23D0-7874C5F26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580" y="4765959"/>
            <a:ext cx="2569767" cy="1927327"/>
          </a:xfrm>
          <a:prstGeom prst="rect">
            <a:avLst/>
          </a:prstGeom>
        </p:spPr>
      </p:pic>
      <p:pic>
        <p:nvPicPr>
          <p:cNvPr id="9" name="Picture 8" descr="A map of the united states&#10;&#10;Description automatically generated">
            <a:extLst>
              <a:ext uri="{FF2B5EF4-FFF2-40B4-BE49-F238E27FC236}">
                <a16:creationId xmlns:a16="http://schemas.microsoft.com/office/drawing/2014/main" id="{51D46F18-7638-36C1-4AA6-E4BD63A57D3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392" y="820462"/>
            <a:ext cx="6845125" cy="3601976"/>
          </a:xfrm>
          <a:prstGeom prst="rect">
            <a:avLst/>
          </a:prstGeom>
        </p:spPr>
      </p:pic>
    </p:spTree>
    <p:extLst>
      <p:ext uri="{BB962C8B-B14F-4D97-AF65-F5344CB8AC3E}">
        <p14:creationId xmlns:p14="http://schemas.microsoft.com/office/powerpoint/2010/main" val="2016814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64714"/>
            <a:ext cx="85747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a:solidFill>
                  <a:srgbClr val="FFFF00"/>
                </a:solidFill>
              </a:rPr>
              <a:t>Percent Change from Predevelopment to Present</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7" name="Text Box 19"/>
          <p:cNvSpPr txBox="1">
            <a:spLocks noChangeArrowheads="1"/>
          </p:cNvSpPr>
          <p:nvPr/>
        </p:nvSpPr>
        <p:spPr bwMode="auto">
          <a:xfrm>
            <a:off x="7841412" y="1087915"/>
            <a:ext cx="4233054"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defRPr>
                <a:solidFill>
                  <a:schemeClr val="tx1"/>
                </a:solidFill>
                <a:latin typeface="Arial" charset="0"/>
              </a:defRPr>
            </a:lvl1pPr>
            <a:lvl2pPr marL="690563" indent="-233363">
              <a:defRPr>
                <a:solidFill>
                  <a:schemeClr val="tx1"/>
                </a:solidFill>
                <a:latin typeface="Arial" charset="0"/>
              </a:defRPr>
            </a:lvl2pPr>
            <a:lvl3pPr marL="1030288" indent="-1158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buFontTx/>
              <a:buChar char="•"/>
            </a:pPr>
            <a:endParaRPr lang="en-US" altLang="en-US" sz="1600" b="1" dirty="0">
              <a:solidFill>
                <a:schemeClr val="bg1"/>
              </a:solidFill>
            </a:endParaRPr>
          </a:p>
          <a:p>
            <a:pPr>
              <a:buFontTx/>
              <a:buChar char="•"/>
            </a:pPr>
            <a:r>
              <a:rPr lang="en-US" altLang="en-US" sz="1600" b="1" dirty="0">
                <a:solidFill>
                  <a:schemeClr val="bg1"/>
                </a:solidFill>
              </a:rPr>
              <a:t>Western 1/3 of Kansas</a:t>
            </a:r>
          </a:p>
          <a:p>
            <a:pPr marL="800100" lvl="1" indent="-342900">
              <a:buFont typeface="Arial" panose="020B0604020202020204" pitchFamily="34" charset="0"/>
              <a:buChar char="◦"/>
            </a:pPr>
            <a:r>
              <a:rPr lang="en-US" altLang="en-US" sz="1600" b="1" dirty="0">
                <a:solidFill>
                  <a:schemeClr val="bg1"/>
                </a:solidFill>
              </a:rPr>
              <a:t>Ogallala portion of High Plains aquifer</a:t>
            </a:r>
          </a:p>
          <a:p>
            <a:pPr marL="800100" lvl="1" indent="-342900">
              <a:buFont typeface="Arial" panose="020B0604020202020204" pitchFamily="34" charset="0"/>
              <a:buChar char="◦"/>
            </a:pPr>
            <a:r>
              <a:rPr lang="en-US" altLang="en-US" sz="1600" b="1" dirty="0">
                <a:solidFill>
                  <a:schemeClr val="bg1"/>
                </a:solidFill>
              </a:rPr>
              <a:t>Relatively deeper, semi-arid climate, lower recharge rates</a:t>
            </a:r>
          </a:p>
          <a:p>
            <a:pPr marL="800100" lvl="1" indent="-342900">
              <a:buFont typeface="Arial" panose="020B0604020202020204" pitchFamily="34" charset="0"/>
              <a:buChar char="◦"/>
            </a:pPr>
            <a:r>
              <a:rPr lang="en-US" altLang="en-US" sz="1600" b="1" dirty="0">
                <a:solidFill>
                  <a:schemeClr val="bg1"/>
                </a:solidFill>
              </a:rPr>
              <a:t>Typically experiences groundwater declines</a:t>
            </a:r>
          </a:p>
          <a:p>
            <a:pPr>
              <a:buFontTx/>
              <a:buChar char="•"/>
            </a:pPr>
            <a:endParaRPr lang="en-US" altLang="en-US" sz="1600" b="1" dirty="0">
              <a:solidFill>
                <a:schemeClr val="bg1"/>
              </a:solidFill>
            </a:endParaRPr>
          </a:p>
          <a:p>
            <a:pPr>
              <a:buFontTx/>
              <a:buChar char="•"/>
            </a:pPr>
            <a:r>
              <a:rPr lang="en-US" altLang="en-US" sz="1600" b="1" dirty="0">
                <a:solidFill>
                  <a:schemeClr val="bg1"/>
                </a:solidFill>
              </a:rPr>
              <a:t>South-central Kansas</a:t>
            </a:r>
          </a:p>
          <a:p>
            <a:pPr marL="800100" lvl="1" indent="-342900">
              <a:buFont typeface="Arial" panose="020B0604020202020204" pitchFamily="34" charset="0"/>
              <a:buChar char="◦"/>
            </a:pPr>
            <a:r>
              <a:rPr lang="en-US" altLang="en-US" sz="1600" b="1" dirty="0">
                <a:solidFill>
                  <a:schemeClr val="bg1"/>
                </a:solidFill>
              </a:rPr>
              <a:t>Great Bend Prairie and </a:t>
            </a:r>
            <a:r>
              <a:rPr lang="en-US" altLang="en-US" sz="1600" b="1" dirty="0" err="1">
                <a:solidFill>
                  <a:schemeClr val="bg1"/>
                </a:solidFill>
              </a:rPr>
              <a:t>Equus</a:t>
            </a:r>
            <a:r>
              <a:rPr lang="en-US" altLang="en-US" sz="1600" b="1" dirty="0">
                <a:solidFill>
                  <a:schemeClr val="bg1"/>
                </a:solidFill>
              </a:rPr>
              <a:t> Beds regional aquifers</a:t>
            </a:r>
          </a:p>
          <a:p>
            <a:pPr marL="800100" lvl="1" indent="-342900">
              <a:buFont typeface="Arial" panose="020B0604020202020204" pitchFamily="34" charset="0"/>
              <a:buChar char="◦"/>
            </a:pPr>
            <a:r>
              <a:rPr lang="en-US" altLang="en-US" sz="1600" b="1" dirty="0">
                <a:solidFill>
                  <a:schemeClr val="bg1"/>
                </a:solidFill>
              </a:rPr>
              <a:t>Closer to land surface, more responsive to recharge events</a:t>
            </a:r>
          </a:p>
          <a:p>
            <a:pPr marL="800100" lvl="1" indent="-342900">
              <a:buFont typeface="Arial" panose="020B0604020202020204" pitchFamily="34" charset="0"/>
              <a:buChar char="◦"/>
            </a:pPr>
            <a:r>
              <a:rPr lang="en-US" altLang="en-US" sz="1600" b="1" dirty="0">
                <a:solidFill>
                  <a:schemeClr val="bg1"/>
                </a:solidFill>
              </a:rPr>
              <a:t>Localized declines</a:t>
            </a:r>
          </a:p>
          <a:p>
            <a:pPr marL="800100" lvl="1" indent="-342900">
              <a:buFont typeface="Arial" panose="020B0604020202020204" pitchFamily="34" charset="0"/>
              <a:buChar char="◦"/>
            </a:pPr>
            <a:r>
              <a:rPr lang="en-US" altLang="en-US" sz="1600" b="1" dirty="0">
                <a:solidFill>
                  <a:schemeClr val="bg1"/>
                </a:solidFill>
              </a:rPr>
              <a:t>Challenges with stream-aquifer interactions and water quality</a:t>
            </a:r>
          </a:p>
          <a:p>
            <a:pPr>
              <a:buFontTx/>
              <a:buChar char="•"/>
            </a:pPr>
            <a:endParaRPr lang="en-US" altLang="en-US" sz="1600" b="1" dirty="0">
              <a:solidFill>
                <a:schemeClr val="bg1"/>
              </a:solidFill>
            </a:endParaRPr>
          </a:p>
        </p:txBody>
      </p:sp>
      <p:pic>
        <p:nvPicPr>
          <p:cNvPr id="4" name="Picture 3" descr="A map of different colors&#10;&#10;Description automatically generated">
            <a:extLst>
              <a:ext uri="{FF2B5EF4-FFF2-40B4-BE49-F238E27FC236}">
                <a16:creationId xmlns:a16="http://schemas.microsoft.com/office/drawing/2014/main" id="{41B7EA46-5109-80B0-8D9F-93EF806245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44" y="804672"/>
            <a:ext cx="7289382" cy="5632704"/>
          </a:xfrm>
          <a:prstGeom prst="rect">
            <a:avLst/>
          </a:prstGeom>
        </p:spPr>
      </p:pic>
    </p:spTree>
    <p:extLst>
      <p:ext uri="{BB962C8B-B14F-4D97-AF65-F5344CB8AC3E}">
        <p14:creationId xmlns:p14="http://schemas.microsoft.com/office/powerpoint/2010/main" val="159960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22155" y="114266"/>
            <a:ext cx="76520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lvl="0" eaLnBrk="1" hangingPunct="1"/>
            <a:r>
              <a:rPr lang="en-US" altLang="en-US" sz="2800" b="1" dirty="0">
                <a:solidFill>
                  <a:srgbClr val="FFFF00"/>
                </a:solidFill>
                <a:latin typeface="Arial" panose="020B0604020202020204" pitchFamily="34" charset="0"/>
                <a:cs typeface="Arial" panose="020B0604020202020204" pitchFamily="34" charset="0"/>
              </a:rPr>
              <a:t>Water-Level Change vs Reported Water Use</a:t>
            </a: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15" name="Text Box 6"/>
          <p:cNvSpPr txBox="1">
            <a:spLocks noChangeArrowheads="1"/>
          </p:cNvSpPr>
          <p:nvPr/>
        </p:nvSpPr>
        <p:spPr bwMode="auto">
          <a:xfrm>
            <a:off x="1035719" y="936432"/>
            <a:ext cx="426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000" b="1" dirty="0">
                <a:solidFill>
                  <a:srgbClr val="FFFFFF"/>
                </a:solidFill>
              </a:rPr>
              <a:t>Water-Level Change</a:t>
            </a:r>
            <a:endParaRPr lang="en-US" altLang="en-US" sz="2000" dirty="0">
              <a:solidFill>
                <a:srgbClr val="FFFFFF"/>
              </a:solidFill>
            </a:endParaRPr>
          </a:p>
        </p:txBody>
      </p:sp>
      <p:sp>
        <p:nvSpPr>
          <p:cNvPr id="9" name="Text Box 6"/>
          <p:cNvSpPr txBox="1">
            <a:spLocks noChangeArrowheads="1"/>
          </p:cNvSpPr>
          <p:nvPr/>
        </p:nvSpPr>
        <p:spPr bwMode="auto">
          <a:xfrm>
            <a:off x="2873955" y="6118098"/>
            <a:ext cx="60357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b="1" dirty="0">
                <a:solidFill>
                  <a:srgbClr val="FFFFFF"/>
                </a:solidFill>
              </a:rPr>
              <a:t>How far out of whack are we?</a:t>
            </a:r>
            <a:endParaRPr lang="en-US" altLang="en-US" dirty="0">
              <a:solidFill>
                <a:srgbClr val="FFFFFF"/>
              </a:solidFill>
            </a:endParaRPr>
          </a:p>
        </p:txBody>
      </p:sp>
      <p:sp>
        <p:nvSpPr>
          <p:cNvPr id="11" name="Text Box 6"/>
          <p:cNvSpPr txBox="1">
            <a:spLocks noChangeArrowheads="1"/>
          </p:cNvSpPr>
          <p:nvPr/>
        </p:nvSpPr>
        <p:spPr bwMode="auto">
          <a:xfrm>
            <a:off x="7068417" y="934084"/>
            <a:ext cx="426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000" b="1" dirty="0">
                <a:solidFill>
                  <a:srgbClr val="FFFFFF"/>
                </a:solidFill>
              </a:rPr>
              <a:t>Groundwater Use</a:t>
            </a:r>
            <a:endParaRPr lang="en-US" altLang="en-US" sz="2000" dirty="0">
              <a:solidFill>
                <a:srgbClr val="FFFFFF"/>
              </a:solidFill>
            </a:endParaRPr>
          </a:p>
        </p:txBody>
      </p:sp>
      <p:pic>
        <p:nvPicPr>
          <p:cNvPr id="3" name="Picture 2">
            <a:extLst>
              <a:ext uri="{FF2B5EF4-FFF2-40B4-BE49-F238E27FC236}">
                <a16:creationId xmlns:a16="http://schemas.microsoft.com/office/drawing/2014/main" id="{3C7C1F7D-C444-EA18-E6A5-196E44011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 y="1554480"/>
            <a:ext cx="5727371" cy="4425696"/>
          </a:xfrm>
          <a:prstGeom prst="rect">
            <a:avLst/>
          </a:prstGeom>
        </p:spPr>
      </p:pic>
      <p:pic>
        <p:nvPicPr>
          <p:cNvPr id="7" name="Picture 6" descr="A map of the weather&#10;&#10;Description automatically generated with medium confidence">
            <a:extLst>
              <a:ext uri="{FF2B5EF4-FFF2-40B4-BE49-F238E27FC236}">
                <a16:creationId xmlns:a16="http://schemas.microsoft.com/office/drawing/2014/main" id="{E605B0F5-B3FD-61FC-20E9-4DC00CF44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538715"/>
            <a:ext cx="5747774" cy="4441462"/>
          </a:xfrm>
          <a:prstGeom prst="rect">
            <a:avLst/>
          </a:prstGeom>
        </p:spPr>
      </p:pic>
    </p:spTree>
    <p:extLst>
      <p:ext uri="{BB962C8B-B14F-4D97-AF65-F5344CB8AC3E}">
        <p14:creationId xmlns:p14="http://schemas.microsoft.com/office/powerpoint/2010/main" val="378559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27953" y="817728"/>
            <a:ext cx="5438394" cy="5755422"/>
          </a:xfrm>
          <a:prstGeom prst="rect">
            <a:avLst/>
          </a:prstGeom>
          <a:solidFill>
            <a:schemeClr val="bg1">
              <a:lumMod val="95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R-squared = 0.72, P = 0.000009</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Average water level change = -2.72 ft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Average total reported use = 20,490 AF</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Percent reduction for stable water levels:</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Average conditions 	= 27%</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Wet (2017)		= 10%</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Drought (2011)	= 53%</a:t>
            </a: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2" name="Text Box 10"/>
          <p:cNvSpPr txBox="1">
            <a:spLocks noChangeArrowheads="1"/>
          </p:cNvSpPr>
          <p:nvPr/>
        </p:nvSpPr>
        <p:spPr bwMode="auto">
          <a:xfrm>
            <a:off x="222155" y="164714"/>
            <a:ext cx="43204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altLang="en-US" sz="2800" b="1" dirty="0" err="1">
                <a:solidFill>
                  <a:srgbClr val="FFFF00"/>
                </a:solidFill>
                <a:cs typeface="Times New Roman" charset="0"/>
              </a:rPr>
              <a:t>Hy</a:t>
            </a:r>
            <a:r>
              <a:rPr lang="en-US" altLang="en-US" sz="2800" b="1" dirty="0">
                <a:solidFill>
                  <a:srgbClr val="FFFF00"/>
                </a:solidFill>
                <a:cs typeface="Times New Roman" charset="0"/>
              </a:rPr>
              <a:t>-Plains </a:t>
            </a:r>
            <a:r>
              <a:rPr lang="en-US" altLang="en-US" sz="2800" b="1" dirty="0" err="1">
                <a:solidFill>
                  <a:srgbClr val="FFFF00"/>
                </a:solidFill>
                <a:cs typeface="Times New Roman" charset="0"/>
              </a:rPr>
              <a:t>Feedyard</a:t>
            </a:r>
            <a:r>
              <a:rPr lang="en-US" altLang="en-US" sz="2800" b="1" dirty="0">
                <a:solidFill>
                  <a:srgbClr val="FFFF00"/>
                </a:solidFill>
                <a:cs typeface="Times New Roman" charset="0"/>
              </a:rPr>
              <a:t> LLC</a:t>
            </a:r>
            <a:endParaRPr lang="en-US" altLang="en-US" sz="2800" b="1" dirty="0">
              <a:solidFill>
                <a:srgbClr val="FFFF00"/>
              </a:solidFill>
            </a:endParaRPr>
          </a:p>
        </p:txBody>
      </p:sp>
      <p:sp>
        <p:nvSpPr>
          <p:cNvPr id="6" name="Rectangle 6"/>
          <p:cNvSpPr>
            <a:spLocks noChangeArrowheads="1"/>
          </p:cNvSpPr>
          <p:nvPr/>
        </p:nvSpPr>
        <p:spPr bwMode="auto">
          <a:xfrm>
            <a:off x="0" y="6519081"/>
            <a:ext cx="1665288" cy="244475"/>
          </a:xfrm>
          <a:prstGeom prst="rect">
            <a:avLst/>
          </a:prstGeom>
          <a:noFill/>
          <a:ln w="9525">
            <a:noFill/>
            <a:miter lim="800000"/>
            <a:headEnd/>
            <a:tailEnd/>
          </a:ln>
          <a:effectLst/>
        </p:spPr>
        <p:txBody>
          <a:bodyPr wrap="none">
            <a:spAutoFit/>
          </a:bodyPr>
          <a:lstStyle/>
          <a:p>
            <a:r>
              <a:rPr lang="en-US" sz="1000" i="1" dirty="0">
                <a:solidFill>
                  <a:srgbClr val="3333CC"/>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charset="0"/>
              </a:rPr>
              <a:t>Kansas Geological Survey</a:t>
            </a:r>
          </a:p>
        </p:txBody>
      </p:sp>
      <p:sp>
        <p:nvSpPr>
          <p:cNvPr id="21" name="TextBox 20"/>
          <p:cNvSpPr txBox="1"/>
          <p:nvPr/>
        </p:nvSpPr>
        <p:spPr>
          <a:xfrm>
            <a:off x="119398" y="683220"/>
            <a:ext cx="8229600" cy="369332"/>
          </a:xfrm>
          <a:prstGeom prst="rect">
            <a:avLst/>
          </a:prstGeom>
          <a:noFill/>
        </p:spPr>
        <p:txBody>
          <a:bodyPr wrap="square" rtlCol="0">
            <a:spAutoFit/>
          </a:bodyPr>
          <a:lstStyle/>
          <a:p>
            <a:r>
              <a:rPr lang="en-US" b="1" dirty="0">
                <a:solidFill>
                  <a:schemeClr val="bg1"/>
                </a:solidFill>
              </a:rPr>
              <a:t>Reported water use and measured water levels, 2005 to 2022</a:t>
            </a:r>
          </a:p>
        </p:txBody>
      </p:sp>
      <p:pic>
        <p:nvPicPr>
          <p:cNvPr id="3" name="Picture 2">
            <a:extLst>
              <a:ext uri="{FF2B5EF4-FFF2-40B4-BE49-F238E27FC236}">
                <a16:creationId xmlns:a16="http://schemas.microsoft.com/office/drawing/2014/main" id="{9F7A1693-E16F-426A-9502-F1A445FFBA6F}"/>
              </a:ext>
            </a:extLst>
          </p:cNvPr>
          <p:cNvPicPr>
            <a:picLocks noChangeAspect="1"/>
          </p:cNvPicPr>
          <p:nvPr/>
        </p:nvPicPr>
        <p:blipFill>
          <a:blip r:embed="rId2"/>
          <a:stretch>
            <a:fillRect/>
          </a:stretch>
        </p:blipFill>
        <p:spPr>
          <a:xfrm>
            <a:off x="6580511" y="3492733"/>
            <a:ext cx="5133277" cy="2920237"/>
          </a:xfrm>
          <a:prstGeom prst="rect">
            <a:avLst/>
          </a:prstGeom>
        </p:spPr>
      </p:pic>
      <p:pic>
        <p:nvPicPr>
          <p:cNvPr id="9" name="Picture 8" descr="A map with a circle in the middle&#10;&#10;Description automatically generated">
            <a:extLst>
              <a:ext uri="{FF2B5EF4-FFF2-40B4-BE49-F238E27FC236}">
                <a16:creationId xmlns:a16="http://schemas.microsoft.com/office/drawing/2014/main" id="{C38F7108-D721-86CB-DD8C-299448E7C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653" y="1318594"/>
            <a:ext cx="5770347" cy="4439145"/>
          </a:xfrm>
          <a:prstGeom prst="rect">
            <a:avLst/>
          </a:prstGeom>
        </p:spPr>
      </p:pic>
      <p:pic>
        <p:nvPicPr>
          <p:cNvPr id="17" name="Picture 16">
            <a:extLst>
              <a:ext uri="{FF2B5EF4-FFF2-40B4-BE49-F238E27FC236}">
                <a16:creationId xmlns:a16="http://schemas.microsoft.com/office/drawing/2014/main" id="{27D6E61A-201B-8FA8-90BF-2EF124BB75F9}"/>
              </a:ext>
            </a:extLst>
          </p:cNvPr>
          <p:cNvPicPr>
            <a:picLocks noChangeAspect="1"/>
          </p:cNvPicPr>
          <p:nvPr/>
        </p:nvPicPr>
        <p:blipFill>
          <a:blip r:embed="rId4"/>
          <a:stretch>
            <a:fillRect/>
          </a:stretch>
        </p:blipFill>
        <p:spPr>
          <a:xfrm>
            <a:off x="173094" y="5132149"/>
            <a:ext cx="2479004" cy="1386932"/>
          </a:xfrm>
          <a:prstGeom prst="rect">
            <a:avLst/>
          </a:prstGeom>
          <a:ln>
            <a:solidFill>
              <a:schemeClr val="tx1"/>
            </a:solidFill>
          </a:ln>
        </p:spPr>
      </p:pic>
    </p:spTree>
    <p:extLst>
      <p:ext uri="{BB962C8B-B14F-4D97-AF65-F5344CB8AC3E}">
        <p14:creationId xmlns:p14="http://schemas.microsoft.com/office/powerpoint/2010/main" val="335981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8553</TotalTime>
  <Words>805</Words>
  <Application>Microsoft Office PowerPoint</Application>
  <PresentationFormat>Widescreen</PresentationFormat>
  <Paragraphs>107</Paragraphs>
  <Slides>10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Brownie Wilson</dc:creator>
  <cp:lastModifiedBy>Wilson, Blake Brownie</cp:lastModifiedBy>
  <cp:revision>446</cp:revision>
  <dcterms:created xsi:type="dcterms:W3CDTF">2018-07-16T15:49:02Z</dcterms:created>
  <dcterms:modified xsi:type="dcterms:W3CDTF">2023-09-19T17:16:00Z</dcterms:modified>
</cp:coreProperties>
</file>